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3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BEE1A-9E41-6941-9EBD-5A5E0EC2CF97}" type="datetimeFigureOut">
              <a:rPr lang="en-US" smtClean="0"/>
              <a:t>11/3/10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7412B-72A9-2A44-A2C3-F105ADF67C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BEE1A-9E41-6941-9EBD-5A5E0EC2CF97}" type="datetimeFigureOut">
              <a:rPr lang="en-US" smtClean="0"/>
              <a:t>11/3/10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7412B-72A9-2A44-A2C3-F105ADF67C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BEE1A-9E41-6941-9EBD-5A5E0EC2CF97}" type="datetimeFigureOut">
              <a:rPr lang="en-US" smtClean="0"/>
              <a:t>11/3/10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7412B-72A9-2A44-A2C3-F105ADF67C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BEE1A-9E41-6941-9EBD-5A5E0EC2CF97}" type="datetimeFigureOut">
              <a:rPr lang="en-US" smtClean="0"/>
              <a:t>11/3/10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7412B-72A9-2A44-A2C3-F105ADF67C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BEE1A-9E41-6941-9EBD-5A5E0EC2CF97}" type="datetimeFigureOut">
              <a:rPr lang="en-US" smtClean="0"/>
              <a:t>11/3/10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7412B-72A9-2A44-A2C3-F105ADF67C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BEE1A-9E41-6941-9EBD-5A5E0EC2CF97}" type="datetimeFigureOut">
              <a:rPr lang="en-US" smtClean="0"/>
              <a:t>11/3/10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7412B-72A9-2A44-A2C3-F105ADF67C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BEE1A-9E41-6941-9EBD-5A5E0EC2CF97}" type="datetimeFigureOut">
              <a:rPr lang="en-US" smtClean="0"/>
              <a:t>11/3/10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7412B-72A9-2A44-A2C3-F105ADF67C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BEE1A-9E41-6941-9EBD-5A5E0EC2CF97}" type="datetimeFigureOut">
              <a:rPr lang="en-US" smtClean="0"/>
              <a:t>11/3/10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7412B-72A9-2A44-A2C3-F105ADF67C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BEE1A-9E41-6941-9EBD-5A5E0EC2CF97}" type="datetimeFigureOut">
              <a:rPr lang="en-US" smtClean="0"/>
              <a:t>11/3/10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7412B-72A9-2A44-A2C3-F105ADF67C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BEE1A-9E41-6941-9EBD-5A5E0EC2CF97}" type="datetimeFigureOut">
              <a:rPr lang="en-US" smtClean="0"/>
              <a:t>11/3/10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7412B-72A9-2A44-A2C3-F105ADF67C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BEE1A-9E41-6941-9EBD-5A5E0EC2CF97}" type="datetimeFigureOut">
              <a:rPr lang="en-US" smtClean="0"/>
              <a:t>11/3/10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7412B-72A9-2A44-A2C3-F105ADF67C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BEE1A-9E41-6941-9EBD-5A5E0EC2CF97}" type="datetimeFigureOut">
              <a:rPr lang="en-US" smtClean="0"/>
              <a:t>11/3/10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7412B-72A9-2A44-A2C3-F105ADF67C5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Unit 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Topic 1: Development of Law</a:t>
            </a:r>
          </a:p>
          <a:p>
            <a:r>
              <a:rPr lang="en-US" dirty="0" smtClean="0"/>
              <a:t>Topic 2: Criminal/Civil Law</a:t>
            </a:r>
          </a:p>
          <a:p>
            <a:r>
              <a:rPr lang="en-US" dirty="0" smtClean="0"/>
              <a:t>Topic 3: Internet &amp; Modern Law Issues</a:t>
            </a:r>
          </a:p>
          <a:p>
            <a:r>
              <a:rPr lang="en-US" dirty="0" smtClean="0"/>
              <a:t>Topic 4: Duties and Responsibilities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6399" y="237067"/>
            <a:ext cx="6485467" cy="6063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12800" indent="-812800"/>
            <a:r>
              <a:rPr lang="en-US" sz="1600" dirty="0" smtClean="0"/>
              <a:t>II. Responsibilities</a:t>
            </a:r>
          </a:p>
          <a:p>
            <a:pPr marL="1168400" lvl="1" indent="-711200"/>
            <a:r>
              <a:rPr lang="en-US" sz="1600" dirty="0" smtClean="0"/>
              <a:t> A. Things that we SHOULD do.</a:t>
            </a:r>
            <a:endParaRPr lang="en-US" sz="1600" dirty="0"/>
          </a:p>
          <a:p>
            <a:pPr marL="1168400" lvl="1" indent="-711200"/>
            <a:r>
              <a:rPr lang="en-US" sz="1600" dirty="0" smtClean="0"/>
              <a:t>B. No punishmen</a:t>
            </a:r>
            <a:r>
              <a:rPr lang="en-US" sz="1600" dirty="0" smtClean="0"/>
              <a:t>t </a:t>
            </a:r>
            <a:r>
              <a:rPr lang="en-US" sz="1600" dirty="0" smtClean="0"/>
              <a:t>(Meant to benefit community)</a:t>
            </a:r>
          </a:p>
          <a:p>
            <a:pPr marL="1270000" lvl="1" indent="-812800">
              <a:lnSpc>
                <a:spcPct val="90000"/>
              </a:lnSpc>
            </a:pPr>
            <a:r>
              <a:rPr lang="en-US" dirty="0" smtClean="0"/>
              <a:t>	1. Be Informed &amp; Vote! </a:t>
            </a:r>
          </a:p>
          <a:p>
            <a:pPr marL="812800" indent="-812800">
              <a:lnSpc>
                <a:spcPct val="90000"/>
              </a:lnSpc>
            </a:pPr>
            <a:r>
              <a:rPr lang="en-US" dirty="0" smtClean="0"/>
              <a:t>				* </a:t>
            </a:r>
            <a:r>
              <a:rPr lang="en-US" dirty="0" err="1" smtClean="0"/>
              <a:t>Gov’t</a:t>
            </a:r>
            <a:r>
              <a:rPr lang="en-US" dirty="0" smtClean="0"/>
              <a:t> affects your life directly</a:t>
            </a:r>
          </a:p>
          <a:p>
            <a:pPr marL="812800" indent="-812800">
              <a:lnSpc>
                <a:spcPct val="90000"/>
              </a:lnSpc>
            </a:pPr>
            <a:r>
              <a:rPr lang="en-US" dirty="0" smtClean="0"/>
              <a:t>				*Share your approval/disapproval</a:t>
            </a:r>
          </a:p>
          <a:p>
            <a:pPr marL="812800" indent="-812800">
              <a:lnSpc>
                <a:spcPct val="90000"/>
              </a:lnSpc>
            </a:pPr>
            <a:r>
              <a:rPr lang="en-US" dirty="0" smtClean="0"/>
              <a:t>				*Vote AFTER you are informed</a:t>
            </a:r>
          </a:p>
          <a:p>
            <a:pPr marL="812800" indent="-812800">
              <a:lnSpc>
                <a:spcPct val="90000"/>
              </a:lnSpc>
            </a:pPr>
            <a:r>
              <a:rPr lang="en-US" dirty="0" smtClean="0"/>
              <a:t>				*Majority Rule</a:t>
            </a:r>
          </a:p>
          <a:p>
            <a:pPr marL="812800" indent="-812800">
              <a:lnSpc>
                <a:spcPct val="90000"/>
              </a:lnSpc>
            </a:pPr>
            <a:r>
              <a:rPr lang="en-US" dirty="0" smtClean="0"/>
              <a:t>				*Gives consent to government</a:t>
            </a:r>
          </a:p>
          <a:p>
            <a:pPr marL="812800" indent="-81280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dirty="0" smtClean="0"/>
              <a:t>			2. Respect Diversity</a:t>
            </a:r>
          </a:p>
          <a:p>
            <a:pPr marL="812800" indent="-81280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dirty="0" smtClean="0"/>
              <a:t>				*Tolerance no matter what background</a:t>
            </a:r>
          </a:p>
          <a:p>
            <a:pPr marL="812800" indent="-81280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dirty="0" smtClean="0"/>
              <a:t>				*All citizens equal</a:t>
            </a:r>
          </a:p>
          <a:p>
            <a:pPr marL="812800" indent="-81280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dirty="0" smtClean="0"/>
              <a:t>				*Ensures CULTURE</a:t>
            </a:r>
          </a:p>
          <a:p>
            <a:pPr marL="812800" indent="-81280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dirty="0" smtClean="0"/>
              <a:t>			3. Volunteerism</a:t>
            </a:r>
          </a:p>
          <a:p>
            <a:pPr marL="812800" indent="-81280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dirty="0" smtClean="0"/>
              <a:t>				*Contribute to community</a:t>
            </a:r>
          </a:p>
          <a:p>
            <a:pPr marL="812800" indent="-81280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dirty="0" smtClean="0"/>
              <a:t>					-Time, Effort, Money</a:t>
            </a:r>
          </a:p>
          <a:p>
            <a:pPr marL="812800" indent="-81280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dirty="0" smtClean="0"/>
              <a:t>				*Needed for democracy to SURVIVE</a:t>
            </a:r>
          </a:p>
          <a:p>
            <a:pPr marL="812800" indent="-81280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dirty="0" smtClean="0"/>
              <a:t>				* </a:t>
            </a:r>
            <a:r>
              <a:rPr lang="en-US" dirty="0" err="1" smtClean="0"/>
              <a:t>Peacecorps</a:t>
            </a:r>
            <a:r>
              <a:rPr lang="en-US" dirty="0" smtClean="0"/>
              <a:t>, </a:t>
            </a:r>
            <a:r>
              <a:rPr lang="en-US" dirty="0" err="1" smtClean="0"/>
              <a:t>Americorps</a:t>
            </a:r>
            <a:r>
              <a:rPr lang="en-US" dirty="0" smtClean="0"/>
              <a:t>, </a:t>
            </a:r>
            <a:r>
              <a:rPr lang="en-US" dirty="0" err="1" smtClean="0"/>
              <a:t>Seniorcorps</a:t>
            </a:r>
            <a:endParaRPr lang="en-US" dirty="0" smtClean="0"/>
          </a:p>
          <a:p>
            <a:pPr marL="812800" indent="-81280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dirty="0" smtClean="0"/>
              <a:t>				*School-based programs </a:t>
            </a:r>
          </a:p>
          <a:p>
            <a:pPr marL="812800" indent="-81280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dirty="0" smtClean="0"/>
              <a:t>			4. Shared Responsibility</a:t>
            </a:r>
          </a:p>
          <a:p>
            <a:pPr marL="812800" indent="-81280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dirty="0" smtClean="0"/>
              <a:t>				*Citizens &amp; </a:t>
            </a:r>
            <a:r>
              <a:rPr lang="en-US" dirty="0" err="1" smtClean="0"/>
              <a:t>Gov’t</a:t>
            </a:r>
            <a:r>
              <a:rPr lang="en-US" dirty="0" smtClean="0"/>
              <a:t> work together</a:t>
            </a:r>
          </a:p>
          <a:p>
            <a:pPr marL="812800" indent="-81280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dirty="0" smtClean="0"/>
              <a:t>				*</a:t>
            </a:r>
            <a:r>
              <a:rPr lang="en-US" dirty="0" err="1" smtClean="0"/>
              <a:t>Gov’t</a:t>
            </a:r>
            <a:r>
              <a:rPr lang="en-US" dirty="0" smtClean="0"/>
              <a:t> cannot work </a:t>
            </a:r>
            <a:r>
              <a:rPr lang="en-US" dirty="0" err="1" smtClean="0"/>
              <a:t>quickly..Bureaucracy</a:t>
            </a:r>
            <a:endParaRPr lang="en-US" dirty="0" smtClean="0"/>
          </a:p>
          <a:p>
            <a:pPr marL="812800" indent="-81280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dirty="0" smtClean="0"/>
              <a:t>				*Promote general welfare; Health, Happiness</a:t>
            </a:r>
          </a:p>
          <a:p>
            <a:pPr marL="1168400" lvl="1" indent="-711200"/>
            <a:endParaRPr lang="en-US" sz="1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8000" y="304800"/>
            <a:ext cx="6385933" cy="68018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Topic 1: Development Of Law</a:t>
            </a:r>
          </a:p>
          <a:p>
            <a:pPr marL="609600" indent="-609600">
              <a:buFont typeface="Arial" charset="0"/>
              <a:buAutoNum type="romanUcPeriod"/>
            </a:pPr>
            <a:r>
              <a:rPr lang="en-US" sz="2000" dirty="0" smtClean="0"/>
              <a:t>Sources of Law</a:t>
            </a:r>
          </a:p>
          <a:p>
            <a:pPr marL="1066800" lvl="1" indent="-609600">
              <a:buFont typeface="Arial" charset="0"/>
              <a:buAutoNum type="alphaUcPeriod"/>
            </a:pPr>
            <a:r>
              <a:rPr lang="en-US" sz="2000" dirty="0" smtClean="0"/>
              <a:t>Early Law/ Ancient Tradition</a:t>
            </a:r>
          </a:p>
          <a:p>
            <a:pPr marL="1524000" lvl="2" indent="-609600">
              <a:buFont typeface="Arial" charset="0"/>
              <a:buAutoNum type="arabicPeriod"/>
            </a:pPr>
            <a:r>
              <a:rPr lang="en-US" sz="2000" dirty="0" smtClean="0"/>
              <a:t>Hammurabi 1760 BCE</a:t>
            </a:r>
          </a:p>
          <a:p>
            <a:pPr marL="1524000" lvl="2" indent="-609600">
              <a:buFont typeface="Arial" charset="0"/>
              <a:buNone/>
            </a:pPr>
            <a:r>
              <a:rPr lang="en-US" sz="2000" dirty="0" smtClean="0"/>
              <a:t>2. 10 Commandments</a:t>
            </a:r>
          </a:p>
          <a:p>
            <a:pPr marL="1524000" lvl="2" indent="-609600">
              <a:buFont typeface="Arial" charset="0"/>
              <a:buNone/>
            </a:pPr>
            <a:r>
              <a:rPr lang="en-US" sz="2000" dirty="0" smtClean="0"/>
              <a:t>	-Moral Law</a:t>
            </a:r>
          </a:p>
          <a:p>
            <a:pPr marL="1524000" lvl="2" indent="-609600">
              <a:buFont typeface="Arial" charset="0"/>
              <a:buNone/>
            </a:pPr>
            <a:r>
              <a:rPr lang="en-US" sz="2000" dirty="0" smtClean="0"/>
              <a:t>3. Roman Law 450 BCE</a:t>
            </a:r>
          </a:p>
          <a:p>
            <a:pPr marL="1524000" lvl="2" indent="-609600">
              <a:buFont typeface="Arial" charset="0"/>
              <a:buNone/>
            </a:pPr>
            <a:r>
              <a:rPr lang="en-US" sz="2000" dirty="0" smtClean="0"/>
              <a:t>	-Jurisprudence</a:t>
            </a:r>
          </a:p>
          <a:p>
            <a:pPr marL="1524000" lvl="2" indent="-609600">
              <a:buFont typeface="Arial" charset="0"/>
              <a:buNone/>
            </a:pPr>
            <a:r>
              <a:rPr lang="en-US" sz="2000" dirty="0" smtClean="0"/>
              <a:t>4. Draconian Law</a:t>
            </a:r>
            <a:endParaRPr lang="en-US" sz="2000" dirty="0" smtClean="0"/>
          </a:p>
          <a:p>
            <a:pPr marL="1524000" lvl="2" indent="-609600">
              <a:buFont typeface="Arial" charset="0"/>
              <a:buNone/>
            </a:pPr>
            <a:r>
              <a:rPr lang="en-US" sz="2000" dirty="0"/>
              <a:t>5</a:t>
            </a:r>
            <a:r>
              <a:rPr lang="en-US" sz="2000" dirty="0" smtClean="0"/>
              <a:t>. Common Law</a:t>
            </a:r>
          </a:p>
          <a:p>
            <a:pPr marL="609600" indent="-609600"/>
            <a:r>
              <a:rPr lang="en-US" sz="2000" dirty="0" smtClean="0"/>
              <a:t>II. American Legal System</a:t>
            </a:r>
          </a:p>
          <a:p>
            <a:pPr marL="609600" indent="-609600"/>
            <a:r>
              <a:rPr lang="en-US" sz="2000" dirty="0" smtClean="0"/>
              <a:t>	A. U.S. Constitution</a:t>
            </a:r>
          </a:p>
          <a:p>
            <a:pPr marL="609600" indent="-609600"/>
            <a:r>
              <a:rPr lang="en-US" sz="2000" dirty="0" smtClean="0"/>
              <a:t>		1. Function</a:t>
            </a:r>
          </a:p>
          <a:p>
            <a:pPr marL="609600" indent="-609600"/>
            <a:r>
              <a:rPr lang="en-US" sz="2000" dirty="0" smtClean="0"/>
              <a:t>		2. Stare </a:t>
            </a:r>
            <a:r>
              <a:rPr lang="en-US" sz="2000" dirty="0" err="1" smtClean="0"/>
              <a:t>Decisis</a:t>
            </a:r>
            <a:endParaRPr lang="en-US" sz="2000" dirty="0" smtClean="0"/>
          </a:p>
          <a:p>
            <a:pPr marL="609600" indent="-609600"/>
            <a:r>
              <a:rPr lang="en-US" sz="2000" dirty="0" smtClean="0"/>
              <a:t>		3. Articles, Bill of Rights</a:t>
            </a:r>
          </a:p>
          <a:p>
            <a:pPr marL="609600" indent="-609600"/>
            <a:r>
              <a:rPr lang="en-US" sz="2000" dirty="0" smtClean="0"/>
              <a:t>	B. Rights of the Accused (Innocent until proven guilty)</a:t>
            </a:r>
          </a:p>
          <a:p>
            <a:pPr marL="609600" indent="-609600"/>
            <a:r>
              <a:rPr lang="en-US" sz="2000" dirty="0" smtClean="0"/>
              <a:t>		1. 4th, 5th, 6th, 8th amendments (bail) </a:t>
            </a:r>
          </a:p>
          <a:p>
            <a:pPr marL="609600" indent="-609600"/>
            <a:r>
              <a:rPr lang="en-US" sz="2000" dirty="0" smtClean="0"/>
              <a:t>		2. Impartial Jury</a:t>
            </a:r>
          </a:p>
          <a:p>
            <a:pPr marL="609600" indent="-609600"/>
            <a:r>
              <a:rPr lang="en-US" sz="2000" dirty="0" smtClean="0"/>
              <a:t>			-Plea Bargain</a:t>
            </a:r>
          </a:p>
          <a:p>
            <a:pPr marL="609600" indent="-609600"/>
            <a:r>
              <a:rPr lang="en-US" sz="2000" dirty="0" smtClean="0"/>
              <a:t>	C. Department of Justice</a:t>
            </a:r>
          </a:p>
          <a:p>
            <a:pPr marL="609600" indent="-609600"/>
            <a:r>
              <a:rPr lang="en-US" sz="2000" dirty="0" smtClean="0"/>
              <a:t>	D. Plaintiff &amp; Defendant </a:t>
            </a:r>
            <a:endParaRPr lang="en-US" sz="20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9733" y="592667"/>
            <a:ext cx="3459375" cy="5632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09600" indent="-609600"/>
            <a:r>
              <a:rPr lang="en-US" dirty="0" smtClean="0"/>
              <a:t>III. Types of Laws</a:t>
            </a:r>
          </a:p>
          <a:p>
            <a:r>
              <a:rPr lang="en-US" dirty="0" smtClean="0"/>
              <a:t>	A. Criminal Law</a:t>
            </a:r>
          </a:p>
          <a:p>
            <a:r>
              <a:rPr lang="en-US" dirty="0" smtClean="0"/>
              <a:t>		1. Function	</a:t>
            </a:r>
          </a:p>
          <a:p>
            <a:r>
              <a:rPr lang="en-US" dirty="0" smtClean="0"/>
              <a:t>		2. Roles</a:t>
            </a:r>
          </a:p>
          <a:p>
            <a:r>
              <a:rPr lang="en-US" dirty="0" smtClean="0"/>
              <a:t>		3. Felonies (Cannot Vote)</a:t>
            </a:r>
          </a:p>
          <a:p>
            <a:r>
              <a:rPr lang="en-US" dirty="0" smtClean="0"/>
              <a:t>		4. Misdemeanors</a:t>
            </a:r>
          </a:p>
          <a:p>
            <a:r>
              <a:rPr lang="en-US" dirty="0" smtClean="0"/>
              <a:t>	B. Civil Law</a:t>
            </a:r>
          </a:p>
          <a:p>
            <a:r>
              <a:rPr lang="en-US" dirty="0" smtClean="0"/>
              <a:t>		1. Function</a:t>
            </a:r>
          </a:p>
          <a:p>
            <a:r>
              <a:rPr lang="en-US" dirty="0" smtClean="0"/>
              <a:t>		2. Lawsuit</a:t>
            </a:r>
          </a:p>
          <a:p>
            <a:r>
              <a:rPr lang="en-US" dirty="0" smtClean="0"/>
              <a:t>		3. Example:</a:t>
            </a:r>
          </a:p>
          <a:p>
            <a:r>
              <a:rPr lang="en-US" dirty="0" smtClean="0"/>
              <a:t>		4. Tort</a:t>
            </a:r>
          </a:p>
          <a:p>
            <a:r>
              <a:rPr lang="en-US" dirty="0" smtClean="0"/>
              <a:t>	C. Public Law</a:t>
            </a:r>
          </a:p>
          <a:p>
            <a:r>
              <a:rPr lang="en-US" dirty="0" smtClean="0"/>
              <a:t>		1. Function</a:t>
            </a:r>
          </a:p>
          <a:p>
            <a:r>
              <a:rPr lang="en-US" dirty="0" smtClean="0"/>
              <a:t>		2. Example:</a:t>
            </a:r>
          </a:p>
          <a:p>
            <a:r>
              <a:rPr lang="en-US" dirty="0" smtClean="0"/>
              <a:t>		3. Administrative Law</a:t>
            </a:r>
          </a:p>
          <a:p>
            <a:r>
              <a:rPr lang="en-US" dirty="0" smtClean="0"/>
              <a:t>		4. Statutory Law</a:t>
            </a:r>
            <a:br>
              <a:rPr lang="en-US" dirty="0" smtClean="0"/>
            </a:br>
            <a:r>
              <a:rPr lang="en-US" dirty="0" smtClean="0"/>
              <a:t>	D. International Law</a:t>
            </a:r>
          </a:p>
          <a:p>
            <a:r>
              <a:rPr lang="en-US" dirty="0" smtClean="0"/>
              <a:t>		1. Function</a:t>
            </a:r>
          </a:p>
          <a:p>
            <a:r>
              <a:rPr lang="en-US" dirty="0" smtClean="0"/>
              <a:t>		2. Example</a:t>
            </a:r>
          </a:p>
          <a:p>
            <a:pPr marL="609600" indent="-609600"/>
            <a:r>
              <a:rPr lang="en-US" dirty="0" smtClean="0"/>
              <a:t> </a:t>
            </a: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5733" y="626533"/>
            <a:ext cx="3467616" cy="6463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Topic 2: Criminal &amp; Civil Law</a:t>
            </a:r>
          </a:p>
          <a:p>
            <a:pPr marL="609600" indent="-609600"/>
            <a:r>
              <a:rPr lang="en-US" dirty="0" smtClean="0"/>
              <a:t>I. Civil Law</a:t>
            </a:r>
          </a:p>
          <a:p>
            <a:pPr marL="1066800" lvl="1" indent="-609600"/>
            <a:r>
              <a:rPr lang="en-US" dirty="0" smtClean="0"/>
              <a:t>A. Types</a:t>
            </a:r>
          </a:p>
          <a:p>
            <a:pPr marL="1524000" lvl="2" indent="-609600">
              <a:buFont typeface="Arial" charset="0"/>
              <a:buAutoNum type="arabicPeriod"/>
            </a:pPr>
            <a:r>
              <a:rPr lang="en-US" dirty="0" smtClean="0"/>
              <a:t>Property Disputes</a:t>
            </a:r>
          </a:p>
          <a:p>
            <a:pPr marL="1524000" lvl="2" indent="-609600">
              <a:buFont typeface="Arial" charset="0"/>
              <a:buAutoNum type="arabicPeriod"/>
            </a:pPr>
            <a:r>
              <a:rPr lang="en-US" dirty="0" smtClean="0"/>
              <a:t>Breach of Contract</a:t>
            </a:r>
          </a:p>
          <a:p>
            <a:pPr marL="1524000" lvl="2" indent="-609600">
              <a:buFont typeface="Arial" charset="0"/>
              <a:buAutoNum type="arabicPeriod"/>
            </a:pPr>
            <a:r>
              <a:rPr lang="en-US" dirty="0" smtClean="0"/>
              <a:t>Family Matters</a:t>
            </a:r>
          </a:p>
          <a:p>
            <a:pPr marL="1524000" lvl="2" indent="-609600">
              <a:buFont typeface="Arial" charset="0"/>
              <a:buAutoNum type="arabicPeriod"/>
            </a:pPr>
            <a:r>
              <a:rPr lang="en-US" dirty="0" smtClean="0"/>
              <a:t>Negligence</a:t>
            </a:r>
          </a:p>
          <a:p>
            <a:pPr marL="1524000" lvl="2" indent="-609600">
              <a:buFont typeface="Arial" charset="0"/>
              <a:buAutoNum type="arabicPeriod"/>
            </a:pPr>
            <a:r>
              <a:rPr lang="en-US" dirty="0" smtClean="0"/>
              <a:t>Equity</a:t>
            </a:r>
            <a:endParaRPr lang="en-US" dirty="0" smtClean="0"/>
          </a:p>
          <a:p>
            <a:r>
              <a:rPr lang="en-US" dirty="0" smtClean="0"/>
              <a:t>	</a:t>
            </a:r>
          </a:p>
          <a:p>
            <a:r>
              <a:rPr lang="en-US" dirty="0"/>
              <a:t>	</a:t>
            </a:r>
            <a:r>
              <a:rPr lang="en-US" dirty="0" smtClean="0"/>
              <a:t>B. Process</a:t>
            </a:r>
          </a:p>
          <a:p>
            <a:r>
              <a:rPr lang="en-US" dirty="0" smtClean="0"/>
              <a:t>		1. Lawyer</a:t>
            </a:r>
          </a:p>
          <a:p>
            <a:r>
              <a:rPr lang="en-US" dirty="0" smtClean="0"/>
              <a:t>		2. Summons</a:t>
            </a:r>
          </a:p>
          <a:p>
            <a:r>
              <a:rPr lang="en-US" dirty="0" smtClean="0"/>
              <a:t>		3. Defendant’s Response</a:t>
            </a:r>
          </a:p>
          <a:p>
            <a:r>
              <a:rPr lang="en-US" dirty="0" smtClean="0"/>
              <a:t>		4. Pretrial Discussion</a:t>
            </a:r>
          </a:p>
          <a:p>
            <a:r>
              <a:rPr lang="en-US" dirty="0" smtClean="0"/>
              <a:t>		5. Trial, Verdict</a:t>
            </a:r>
          </a:p>
          <a:p>
            <a:r>
              <a:rPr lang="en-US" dirty="0" smtClean="0"/>
              <a:t>		6. Appeal </a:t>
            </a:r>
          </a:p>
          <a:p>
            <a:r>
              <a:rPr lang="en-US" dirty="0" smtClean="0"/>
              <a:t>	</a:t>
            </a:r>
          </a:p>
          <a:p>
            <a:r>
              <a:rPr lang="en-US" dirty="0"/>
              <a:t>	</a:t>
            </a:r>
            <a:r>
              <a:rPr lang="en-US" dirty="0" smtClean="0"/>
              <a:t>C. Penalties</a:t>
            </a:r>
          </a:p>
          <a:p>
            <a:r>
              <a:rPr lang="en-US" dirty="0" smtClean="0"/>
              <a:t>		1. Payment</a:t>
            </a:r>
          </a:p>
          <a:p>
            <a:r>
              <a:rPr lang="en-US" dirty="0" smtClean="0"/>
              <a:t>		2. Other</a:t>
            </a:r>
            <a:endParaRPr lang="en-US" dirty="0" smtClean="0"/>
          </a:p>
          <a:p>
            <a:pPr marL="1524000" lvl="2" indent="-609600"/>
            <a:r>
              <a:rPr lang="en-US" dirty="0" smtClean="0"/>
              <a:t> 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95867" y="406400"/>
            <a:ext cx="7924800" cy="6186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II. Criminal Cases</a:t>
            </a:r>
          </a:p>
          <a:p>
            <a:r>
              <a:rPr lang="en-US" dirty="0" smtClean="0"/>
              <a:t>	A. Types</a:t>
            </a:r>
          </a:p>
          <a:p>
            <a:r>
              <a:rPr lang="en-US" dirty="0" smtClean="0"/>
              <a:t>		1. Felonies</a:t>
            </a:r>
          </a:p>
          <a:p>
            <a:r>
              <a:rPr lang="en-US" dirty="0" smtClean="0"/>
              <a:t>		2. Misdemeanors</a:t>
            </a:r>
          </a:p>
          <a:p>
            <a:r>
              <a:rPr lang="en-US" dirty="0" smtClean="0"/>
              <a:t>	</a:t>
            </a:r>
            <a:r>
              <a:rPr lang="en-US" dirty="0"/>
              <a:t>B</a:t>
            </a:r>
            <a:r>
              <a:rPr lang="en-US" dirty="0" smtClean="0"/>
              <a:t>. Process</a:t>
            </a:r>
          </a:p>
          <a:p>
            <a:r>
              <a:rPr lang="en-US" dirty="0" smtClean="0"/>
              <a:t>		1. Arrest</a:t>
            </a:r>
          </a:p>
          <a:p>
            <a:r>
              <a:rPr lang="en-US" dirty="0" smtClean="0"/>
              <a:t>		2. Preliminary Hearing		**Grand Jury**</a:t>
            </a:r>
          </a:p>
          <a:p>
            <a:r>
              <a:rPr lang="en-US" dirty="0" smtClean="0"/>
              <a:t>		3. Indictment</a:t>
            </a:r>
          </a:p>
          <a:p>
            <a:r>
              <a:rPr lang="en-US" dirty="0" smtClean="0"/>
              <a:t>		4. Arraignment</a:t>
            </a:r>
          </a:p>
          <a:p>
            <a:r>
              <a:rPr lang="en-US" dirty="0" smtClean="0"/>
              <a:t>		5. Trial</a:t>
            </a:r>
          </a:p>
          <a:p>
            <a:r>
              <a:rPr lang="en-US" dirty="0" smtClean="0"/>
              <a:t>		6. Verdict</a:t>
            </a:r>
          </a:p>
          <a:p>
            <a:r>
              <a:rPr lang="en-US" dirty="0" smtClean="0"/>
              <a:t>		7. Sentencing; Judge (Adversarial) </a:t>
            </a:r>
          </a:p>
          <a:p>
            <a:r>
              <a:rPr lang="en-US" dirty="0" smtClean="0"/>
              <a:t>	C. Penalties</a:t>
            </a:r>
          </a:p>
          <a:p>
            <a:r>
              <a:rPr lang="en-US" dirty="0" smtClean="0"/>
              <a:t>		1. Function</a:t>
            </a:r>
          </a:p>
          <a:p>
            <a:r>
              <a:rPr lang="en-US" dirty="0" smtClean="0"/>
              <a:t>		2. Fines</a:t>
            </a:r>
          </a:p>
          <a:p>
            <a:r>
              <a:rPr lang="en-US" dirty="0" smtClean="0"/>
              <a:t>		3. Imprisonment </a:t>
            </a:r>
          </a:p>
          <a:p>
            <a:r>
              <a:rPr lang="en-US" dirty="0" smtClean="0"/>
              <a:t>		4. Parole</a:t>
            </a:r>
          </a:p>
          <a:p>
            <a:r>
              <a:rPr lang="en-US" dirty="0" smtClean="0"/>
              <a:t>	D. Effects</a:t>
            </a:r>
          </a:p>
          <a:p>
            <a:r>
              <a:rPr lang="en-US" dirty="0" smtClean="0"/>
              <a:t>		1. Stealing=Businesses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9467" y="440267"/>
            <a:ext cx="4572000" cy="56323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III. Juvenile Court Systems</a:t>
            </a:r>
          </a:p>
          <a:p>
            <a:r>
              <a:rPr lang="en-US" dirty="0" smtClean="0"/>
              <a:t>	A. Delinquency</a:t>
            </a:r>
          </a:p>
          <a:p>
            <a:r>
              <a:rPr lang="en-US" dirty="0" smtClean="0"/>
              <a:t>		1. Reason</a:t>
            </a:r>
          </a:p>
          <a:p>
            <a:r>
              <a:rPr lang="en-US" dirty="0" smtClean="0"/>
              <a:t>	B. Why</a:t>
            </a:r>
          </a:p>
          <a:p>
            <a:r>
              <a:rPr lang="en-US" dirty="0" smtClean="0"/>
              <a:t>		1. Juvenile Court</a:t>
            </a:r>
          </a:p>
          <a:p>
            <a:r>
              <a:rPr lang="en-US" dirty="0" smtClean="0"/>
              <a:t>		2. Purpose</a:t>
            </a:r>
          </a:p>
          <a:p>
            <a:r>
              <a:rPr lang="en-US" dirty="0" smtClean="0"/>
              <a:t>	C. Process</a:t>
            </a:r>
          </a:p>
          <a:p>
            <a:r>
              <a:rPr lang="en-US" dirty="0" smtClean="0"/>
              <a:t>		1. Arrest</a:t>
            </a:r>
          </a:p>
          <a:p>
            <a:r>
              <a:rPr lang="en-US" dirty="0" smtClean="0"/>
              <a:t>		2. Parental Involvement</a:t>
            </a:r>
          </a:p>
          <a:p>
            <a:r>
              <a:rPr lang="en-US" dirty="0" smtClean="0"/>
              <a:t>		3</a:t>
            </a:r>
            <a:r>
              <a:rPr lang="en-US" dirty="0" smtClean="0"/>
              <a:t>. Released or Held</a:t>
            </a:r>
          </a:p>
          <a:p>
            <a:r>
              <a:rPr lang="en-US" dirty="0" smtClean="0"/>
              <a:t>		4. Preliminary Hearing</a:t>
            </a:r>
          </a:p>
          <a:p>
            <a:r>
              <a:rPr lang="en-US" dirty="0" smtClean="0"/>
              <a:t>		5. Trial (peer juries)</a:t>
            </a:r>
          </a:p>
          <a:p>
            <a:r>
              <a:rPr lang="en-US" dirty="0" smtClean="0"/>
              <a:t>		6. Verdict</a:t>
            </a:r>
          </a:p>
          <a:p>
            <a:r>
              <a:rPr lang="en-US" dirty="0" smtClean="0"/>
              <a:t>		7. Sentencing</a:t>
            </a:r>
          </a:p>
          <a:p>
            <a:r>
              <a:rPr lang="en-US" dirty="0" smtClean="0"/>
              <a:t>	D. </a:t>
            </a:r>
            <a:r>
              <a:rPr lang="en-US" dirty="0" smtClean="0"/>
              <a:t> Supreme Court Rules	</a:t>
            </a:r>
          </a:p>
          <a:p>
            <a:r>
              <a:rPr lang="en-US" dirty="0" smtClean="0"/>
              <a:t>		1. In Re </a:t>
            </a:r>
            <a:r>
              <a:rPr lang="en-US" dirty="0" err="1" smtClean="0"/>
              <a:t>Gault</a:t>
            </a:r>
            <a:r>
              <a:rPr lang="en-US" dirty="0" smtClean="0"/>
              <a:t> 1967</a:t>
            </a:r>
          </a:p>
          <a:p>
            <a:r>
              <a:rPr lang="en-US" dirty="0" smtClean="0"/>
              <a:t>			-Parent Notification</a:t>
            </a:r>
          </a:p>
          <a:p>
            <a:r>
              <a:rPr lang="en-US" dirty="0" smtClean="0"/>
              <a:t>			-Charges in writing</a:t>
            </a:r>
          </a:p>
          <a:p>
            <a:r>
              <a:rPr lang="en-US" dirty="0" smtClean="0"/>
              <a:t>			-Miranda Rights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1" y="372533"/>
            <a:ext cx="4202943" cy="6463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Topic 3: Internet &amp; Modern Law Issues</a:t>
            </a:r>
          </a:p>
          <a:p>
            <a:endParaRPr lang="en-US" dirty="0" smtClean="0"/>
          </a:p>
          <a:p>
            <a:pPr marL="609600" indent="-609600"/>
            <a:r>
              <a:rPr lang="en-US" sz="2000" dirty="0" smtClean="0"/>
              <a:t>I. New Technology</a:t>
            </a:r>
          </a:p>
          <a:p>
            <a:pPr marL="1066800" lvl="1" indent="-609600"/>
            <a:r>
              <a:rPr lang="en-US" sz="2000" dirty="0" smtClean="0"/>
              <a:t>A. </a:t>
            </a:r>
            <a:r>
              <a:rPr lang="en-US" sz="2000" dirty="0" smtClean="0"/>
              <a:t>Internet</a:t>
            </a:r>
          </a:p>
          <a:p>
            <a:pPr marL="1066800" lvl="1" indent="-609600"/>
            <a:r>
              <a:rPr lang="en-US" sz="2000" dirty="0" smtClean="0"/>
              <a:t>	1. WWW, </a:t>
            </a:r>
            <a:r>
              <a:rPr lang="en-US" sz="2000" dirty="0" err="1" smtClean="0"/>
              <a:t>WebSite</a:t>
            </a:r>
            <a:endParaRPr lang="en-US" sz="2000" dirty="0" smtClean="0"/>
          </a:p>
          <a:p>
            <a:pPr marL="1524000" lvl="2" indent="-609600"/>
            <a:r>
              <a:rPr lang="en-US" sz="2000" dirty="0" smtClean="0"/>
              <a:t>   2. Increased Democracy</a:t>
            </a:r>
          </a:p>
          <a:p>
            <a:pPr marL="1066800" lvl="1" indent="-609600"/>
            <a:r>
              <a:rPr lang="en-US" sz="2000" dirty="0" smtClean="0"/>
              <a:t>B. Uses</a:t>
            </a:r>
          </a:p>
          <a:p>
            <a:pPr marL="1524000" lvl="2" indent="-609600"/>
            <a:r>
              <a:rPr lang="en-US" sz="2000" dirty="0" smtClean="0"/>
              <a:t>   </a:t>
            </a:r>
            <a:r>
              <a:rPr lang="en-US" sz="2000" dirty="0"/>
              <a:t>1</a:t>
            </a:r>
            <a:r>
              <a:rPr lang="en-US" sz="2000" dirty="0" smtClean="0"/>
              <a:t>. </a:t>
            </a:r>
            <a:r>
              <a:rPr lang="en-US" sz="2000" dirty="0" smtClean="0"/>
              <a:t>Information</a:t>
            </a:r>
            <a:br>
              <a:rPr lang="en-US" sz="2000" dirty="0" smtClean="0"/>
            </a:br>
            <a:r>
              <a:rPr lang="en-US" sz="2000" dirty="0" smtClean="0"/>
              <a:t>-Think Tanks</a:t>
            </a:r>
          </a:p>
          <a:p>
            <a:pPr marL="1981200" lvl="3" indent="-609600">
              <a:buFont typeface="Arial" charset="0"/>
              <a:buNone/>
            </a:pPr>
            <a:r>
              <a:rPr lang="en-US" sz="2000" dirty="0" smtClean="0"/>
              <a:t>   -</a:t>
            </a:r>
            <a:r>
              <a:rPr lang="en-US" sz="2000" dirty="0" err="1" smtClean="0"/>
              <a:t>Museums,Archives</a:t>
            </a:r>
            <a:endParaRPr lang="en-US" sz="2000" dirty="0" smtClean="0"/>
          </a:p>
          <a:p>
            <a:pPr marL="1524000" lvl="2" indent="-609600">
              <a:buFont typeface="Arial" charset="0"/>
              <a:buNone/>
            </a:pPr>
            <a:r>
              <a:rPr lang="en-US" sz="2000" dirty="0" smtClean="0"/>
              <a:t>    2. E-Government</a:t>
            </a:r>
          </a:p>
          <a:p>
            <a:pPr marL="1524000" lvl="2" indent="-609600">
              <a:buFont typeface="Arial" charset="0"/>
              <a:buNone/>
            </a:pPr>
            <a:r>
              <a:rPr lang="en-US" sz="2000" dirty="0" smtClean="0"/>
              <a:t>    3. Group Action Online</a:t>
            </a:r>
          </a:p>
          <a:p>
            <a:pPr marL="1524000" lvl="2" indent="-609600">
              <a:buFont typeface="Arial" charset="0"/>
              <a:buNone/>
            </a:pPr>
            <a:r>
              <a:rPr lang="en-US" sz="2000" dirty="0" smtClean="0"/>
              <a:t>	-Special Interest Groups</a:t>
            </a:r>
          </a:p>
          <a:p>
            <a:pPr marL="1524000" lvl="2" indent="-609600">
              <a:buFont typeface="Arial" charset="0"/>
              <a:buNone/>
            </a:pPr>
            <a:r>
              <a:rPr lang="en-US" sz="2000" dirty="0" smtClean="0"/>
              <a:t>	-Newsgroups</a:t>
            </a:r>
          </a:p>
          <a:p>
            <a:pPr marL="609600" indent="-609600"/>
            <a:r>
              <a:rPr lang="en-US" sz="2000" dirty="0" smtClean="0"/>
              <a:t>II. Elections &amp; the Internet</a:t>
            </a:r>
          </a:p>
          <a:p>
            <a:pPr marL="609600" indent="-609600"/>
            <a:r>
              <a:rPr lang="en-US" sz="2000" dirty="0" smtClean="0"/>
              <a:t>	A. Changes</a:t>
            </a:r>
          </a:p>
          <a:p>
            <a:pPr marL="609600" indent="-609600"/>
            <a:r>
              <a:rPr lang="en-US" sz="2000" dirty="0" smtClean="0"/>
              <a:t>		1. Information</a:t>
            </a:r>
          </a:p>
          <a:p>
            <a:pPr marL="609600" indent="-609600"/>
            <a:r>
              <a:rPr lang="en-US" sz="2000" dirty="0" smtClean="0"/>
              <a:t>		2. Fundraising</a:t>
            </a:r>
          </a:p>
          <a:p>
            <a:pPr marL="609600" indent="-609600"/>
            <a:r>
              <a:rPr lang="en-US" sz="2000" dirty="0" smtClean="0"/>
              <a:t>	B. Grassroots</a:t>
            </a:r>
          </a:p>
          <a:p>
            <a:pPr marL="609600" indent="-609600"/>
            <a:r>
              <a:rPr lang="en-US" sz="2000" dirty="0" smtClean="0"/>
              <a:t>	C. Blogs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1200" y="287867"/>
            <a:ext cx="3443370" cy="6186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III. Challenges</a:t>
            </a:r>
          </a:p>
          <a:p>
            <a:r>
              <a:rPr lang="en-US" dirty="0" smtClean="0"/>
              <a:t>	A. Worldwide</a:t>
            </a:r>
          </a:p>
          <a:p>
            <a:r>
              <a:rPr lang="en-US" dirty="0" smtClean="0"/>
              <a:t>		1. China</a:t>
            </a:r>
          </a:p>
          <a:p>
            <a:r>
              <a:rPr lang="en-US" dirty="0" smtClean="0"/>
              <a:t>	B. Digital Divide</a:t>
            </a:r>
          </a:p>
          <a:p>
            <a:r>
              <a:rPr lang="en-US" dirty="0" smtClean="0"/>
              <a:t>	C. Extremist Groups</a:t>
            </a:r>
          </a:p>
          <a:p>
            <a:r>
              <a:rPr lang="en-US" dirty="0" smtClean="0"/>
              <a:t>		1. Propaganda</a:t>
            </a:r>
          </a:p>
          <a:p>
            <a:r>
              <a:rPr lang="en-US" dirty="0" smtClean="0"/>
              <a:t>	D. Privacy</a:t>
            </a:r>
          </a:p>
          <a:p>
            <a:r>
              <a:rPr lang="en-US" dirty="0" smtClean="0"/>
              <a:t>		1. Internet Wiretapping</a:t>
            </a:r>
          </a:p>
          <a:p>
            <a:r>
              <a:rPr lang="en-US" dirty="0" smtClean="0"/>
              <a:t>		2. Consumer Protection</a:t>
            </a:r>
          </a:p>
          <a:p>
            <a:r>
              <a:rPr lang="en-US" dirty="0" smtClean="0"/>
              <a:t>IV. Regulation of the Internet</a:t>
            </a:r>
          </a:p>
          <a:p>
            <a:r>
              <a:rPr lang="en-US" dirty="0" smtClean="0"/>
              <a:t>	A. Free Speech</a:t>
            </a:r>
          </a:p>
          <a:p>
            <a:r>
              <a:rPr lang="en-US" dirty="0" smtClean="0"/>
              <a:t>		1. In General &amp; At School</a:t>
            </a:r>
          </a:p>
          <a:p>
            <a:r>
              <a:rPr lang="en-US" dirty="0" smtClean="0"/>
              <a:t>	B. Copyrights</a:t>
            </a:r>
          </a:p>
          <a:p>
            <a:r>
              <a:rPr lang="en-US" dirty="0" smtClean="0"/>
              <a:t>		1. Intellectual Property</a:t>
            </a:r>
          </a:p>
          <a:p>
            <a:r>
              <a:rPr lang="en-US" dirty="0" smtClean="0"/>
              <a:t>			-Napster</a:t>
            </a:r>
          </a:p>
          <a:p>
            <a:r>
              <a:rPr lang="en-US" dirty="0" smtClean="0"/>
              <a:t>			-DMCA 1998</a:t>
            </a:r>
          </a:p>
          <a:p>
            <a:r>
              <a:rPr lang="en-US" dirty="0" smtClean="0"/>
              <a:t>	C. Taxing</a:t>
            </a:r>
          </a:p>
          <a:p>
            <a:r>
              <a:rPr lang="en-US" dirty="0" smtClean="0"/>
              <a:t>		1. E-Commerce</a:t>
            </a:r>
          </a:p>
          <a:p>
            <a:r>
              <a:rPr lang="en-US" dirty="0" smtClean="0"/>
              <a:t>	D. At School</a:t>
            </a:r>
          </a:p>
          <a:p>
            <a:r>
              <a:rPr lang="en-US" dirty="0" smtClean="0"/>
              <a:t>		1. Filters, Records</a:t>
            </a:r>
          </a:p>
          <a:p>
            <a:r>
              <a:rPr lang="en-US" dirty="0" smtClean="0"/>
              <a:t>	E. Parental Review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5360"/>
            <a:ext cx="4906812" cy="68634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Topic 4: Duties &amp; Responsibilities</a:t>
            </a:r>
          </a:p>
          <a:p>
            <a:endParaRPr lang="en-US" dirty="0" smtClean="0"/>
          </a:p>
          <a:p>
            <a:pPr marL="812800" indent="-812800"/>
            <a:r>
              <a:rPr lang="en-US" sz="1600" dirty="0" smtClean="0"/>
              <a:t>I. Duty</a:t>
            </a:r>
          </a:p>
          <a:p>
            <a:pPr marL="1168400" lvl="1" indent="-711200"/>
            <a:r>
              <a:rPr lang="en-US" sz="1600" dirty="0" smtClean="0"/>
              <a:t> A. Things that we MUST do</a:t>
            </a:r>
          </a:p>
          <a:p>
            <a:pPr marL="1168400" lvl="1" indent="-711200"/>
            <a:r>
              <a:rPr lang="en-US" sz="1600" dirty="0" smtClean="0"/>
              <a:t> B. Established by Law </a:t>
            </a:r>
          </a:p>
          <a:p>
            <a:pPr marL="609600" indent="-609600"/>
            <a:r>
              <a:rPr lang="en-US" sz="1600" dirty="0" smtClean="0"/>
              <a:t>		1. Obey the law</a:t>
            </a:r>
          </a:p>
          <a:p>
            <a:pPr marL="990600" lvl="1" indent="-533400"/>
            <a:r>
              <a:rPr lang="en-US" sz="1600" dirty="0" smtClean="0"/>
              <a:t>		*Most Important</a:t>
            </a:r>
          </a:p>
          <a:p>
            <a:pPr marL="990600" lvl="1" indent="-533400"/>
            <a:r>
              <a:rPr lang="en-US" sz="1600" dirty="0" smtClean="0"/>
              <a:t>  		*Why? (Property)</a:t>
            </a:r>
          </a:p>
          <a:p>
            <a:pPr marL="990600" lvl="1" indent="-533400"/>
            <a:r>
              <a:rPr lang="en-US" sz="1600" dirty="0" smtClean="0"/>
              <a:t>	2. Pay Taxes</a:t>
            </a:r>
          </a:p>
          <a:p>
            <a:pPr marL="990600" lvl="1" indent="-533400"/>
            <a:r>
              <a:rPr lang="en-US" sz="1600" dirty="0" smtClean="0"/>
              <a:t>		*Fund public services (schools, libraries)</a:t>
            </a:r>
          </a:p>
          <a:p>
            <a:pPr marL="990600" lvl="1" indent="-533400"/>
            <a:r>
              <a:rPr lang="en-US" sz="1600" dirty="0" smtClean="0"/>
              <a:t>		*Federal, State, Local</a:t>
            </a:r>
          </a:p>
          <a:p>
            <a:pPr marL="990600" lvl="1" indent="-533400"/>
            <a:r>
              <a:rPr lang="en-US" sz="1600" dirty="0" smtClean="0"/>
              <a:t> 			-Federal Income Tax</a:t>
            </a:r>
          </a:p>
          <a:p>
            <a:pPr marL="990600" lvl="1" indent="-533400"/>
            <a:r>
              <a:rPr lang="en-US" sz="1600" dirty="0" smtClean="0"/>
              <a:t>			-State Sales Tax</a:t>
            </a:r>
          </a:p>
          <a:p>
            <a:pPr marL="990600" lvl="1" indent="-533400"/>
            <a:r>
              <a:rPr lang="en-US" sz="1600" dirty="0" smtClean="0"/>
              <a:t>			-Local Property Tax</a:t>
            </a:r>
          </a:p>
          <a:p>
            <a:pPr marL="990600" lvl="1" indent="-533400"/>
            <a:r>
              <a:rPr lang="en-US" sz="1600" dirty="0" smtClean="0"/>
              <a:t>	3. Defend the Nation</a:t>
            </a:r>
          </a:p>
          <a:p>
            <a:pPr marL="990600" lvl="1" indent="-533400"/>
            <a:r>
              <a:rPr lang="en-US" sz="1600" dirty="0" smtClean="0"/>
              <a:t>		* Selective Service</a:t>
            </a:r>
          </a:p>
          <a:p>
            <a:pPr marL="990600" lvl="1" indent="-533400"/>
            <a:r>
              <a:rPr lang="en-US" sz="1600" dirty="0" smtClean="0"/>
              <a:t>		* Lottery System</a:t>
            </a:r>
          </a:p>
          <a:p>
            <a:pPr marL="990600" lvl="1" indent="-533400"/>
            <a:r>
              <a:rPr lang="en-US" sz="1600" dirty="0" smtClean="0"/>
              <a:t>		* Vietnam</a:t>
            </a:r>
          </a:p>
          <a:p>
            <a:pPr marL="609600" indent="-609600"/>
            <a:r>
              <a:rPr lang="en-US" sz="1600" dirty="0" smtClean="0"/>
              <a:t> 		4. Serve in court</a:t>
            </a:r>
          </a:p>
          <a:p>
            <a:pPr marL="609600" indent="-609600"/>
            <a:r>
              <a:rPr lang="en-US" sz="1600" dirty="0" smtClean="0"/>
              <a:t>			* Jury duty; </a:t>
            </a:r>
            <a:r>
              <a:rPr lang="en-US" sz="1600" dirty="0" err="1" smtClean="0"/>
              <a:t>Unbias</a:t>
            </a:r>
            <a:endParaRPr lang="en-US" sz="1600" dirty="0" smtClean="0"/>
          </a:p>
          <a:p>
            <a:pPr marL="609600" indent="-609600"/>
            <a:r>
              <a:rPr lang="en-US" sz="1600" dirty="0" smtClean="0"/>
              <a:t>			* Witness, </a:t>
            </a:r>
            <a:r>
              <a:rPr lang="en-US" sz="1600" dirty="0" err="1" smtClean="0"/>
              <a:t>Supeona</a:t>
            </a:r>
            <a:endParaRPr lang="en-US" sz="1600" dirty="0" smtClean="0"/>
          </a:p>
          <a:p>
            <a:pPr marL="609600" indent="-609600"/>
            <a:r>
              <a:rPr lang="en-US" sz="1600" dirty="0" smtClean="0"/>
              <a:t>		5. Attend School</a:t>
            </a:r>
          </a:p>
          <a:p>
            <a:pPr marL="609600" indent="-609600"/>
            <a:r>
              <a:rPr lang="en-US" sz="1600" dirty="0" smtClean="0"/>
              <a:t>			*Mandatory School; 16yrs</a:t>
            </a:r>
          </a:p>
          <a:p>
            <a:pPr marL="609600" indent="-609600"/>
            <a:r>
              <a:rPr lang="en-US" sz="1600" dirty="0" smtClean="0"/>
              <a:t>			*Why?</a:t>
            </a:r>
          </a:p>
          <a:p>
            <a:pPr marL="609600" indent="-609600"/>
            <a:r>
              <a:rPr lang="en-US" sz="1600" dirty="0" smtClean="0"/>
              <a:t>				-Problem solve, life skills</a:t>
            </a:r>
          </a:p>
          <a:p>
            <a:pPr marL="1168400" lvl="1" indent="-711200"/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1125</Words>
  <Application>Microsoft Macintosh PowerPoint</Application>
  <PresentationFormat>On-screen Show (4:3)</PresentationFormat>
  <Paragraphs>195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Unit 5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5</dc:title>
  <dc:creator>Chatham County</dc:creator>
  <cp:lastModifiedBy>Chatham County</cp:lastModifiedBy>
  <cp:revision>3</cp:revision>
  <dcterms:created xsi:type="dcterms:W3CDTF">2010-11-03T13:07:39Z</dcterms:created>
  <dcterms:modified xsi:type="dcterms:W3CDTF">2010-11-03T14:25:20Z</dcterms:modified>
</cp:coreProperties>
</file>